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5"/>
  </p:handoutMasterIdLst>
  <p:sldIdLst>
    <p:sldId id="256" r:id="rId2"/>
    <p:sldId id="284" r:id="rId3"/>
    <p:sldId id="264" r:id="rId4"/>
    <p:sldId id="263" r:id="rId5"/>
    <p:sldId id="303" r:id="rId6"/>
    <p:sldId id="299" r:id="rId7"/>
    <p:sldId id="300" r:id="rId8"/>
    <p:sldId id="301" r:id="rId9"/>
    <p:sldId id="304" r:id="rId10"/>
    <p:sldId id="306" r:id="rId11"/>
    <p:sldId id="305" r:id="rId12"/>
    <p:sldId id="285" r:id="rId13"/>
    <p:sldId id="279" r:id="rId14"/>
  </p:sldIdLst>
  <p:sldSz cx="9144000" cy="6858000" type="screen4x3"/>
  <p:notesSz cx="9926638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3A8D"/>
    <a:srgbClr val="003374"/>
    <a:srgbClr val="332319"/>
    <a:srgbClr val="C9A093"/>
    <a:srgbClr val="F1F1F1"/>
    <a:srgbClr val="385592"/>
    <a:srgbClr val="3A5896"/>
    <a:srgbClr val="1D3C7A"/>
    <a:srgbClr val="213969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1291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DD1C9-4BB6-422A-8F34-C157EA500BD9}" type="datetimeFigureOut">
              <a:rPr lang="en-US" smtClean="0"/>
              <a:pPr/>
              <a:t>4/5/2022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997E4-EE34-411C-9FF1-22B934EF53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411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4/5/2022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845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4/5/2022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725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4/5/2022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581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4/5/2022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094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4/5/2022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467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4/5/2022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750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4/5/2022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137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4/5/2022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867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4/5/2022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246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4/5/2022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89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4/5/2022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639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459" y="1465729"/>
            <a:ext cx="7869891" cy="4711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D9794-A4CC-42D0-9A65-24C6B9EF4076}" type="datetimeFigureOut">
              <a:rPr lang="en-US" smtClean="0"/>
              <a:pPr/>
              <a:t>4/5/2022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8906" y="1"/>
            <a:ext cx="7839635" cy="1337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321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sendpulse.com/ru/blog/free-crm#RetailCR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" y="0"/>
            <a:ext cx="9144000" cy="16328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2013356" y="1247502"/>
            <a:ext cx="5117289" cy="4362995"/>
          </a:xfrm>
          <a:noFill/>
          <a:ln>
            <a:noFill/>
          </a:ln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000" b="1" i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НАЗВАНИЕ</a:t>
            </a:r>
            <a:r>
              <a:rPr lang="ru-RU" sz="40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/>
            </a:r>
            <a:br>
              <a:rPr lang="ru-RU" sz="40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</a:br>
            <a:r>
              <a:rPr lang="ru-RU" sz="3600" b="1" i="1" spc="50" dirty="0" smtClean="0">
                <a:ln w="11430"/>
                <a:solidFill>
                  <a:srgbClr val="00337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город</a:t>
            </a:r>
            <a:r>
              <a:rPr lang="ru-RU" sz="3600" b="1" spc="50" dirty="0" smtClean="0">
                <a:ln w="11430"/>
                <a:solidFill>
                  <a:srgbClr val="00337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3600" b="1" spc="50" dirty="0" smtClean="0">
                <a:ln w="11430"/>
                <a:solidFill>
                  <a:srgbClr val="00337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b="1" spc="50" dirty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/>
            </a:r>
            <a:br>
              <a:rPr lang="ru-RU" b="1" spc="50" dirty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</a:br>
            <a:r>
              <a:rPr lang="ru-RU" sz="2800" b="1" i="1" spc="50" dirty="0" smtClean="0">
                <a:ln w="11430"/>
                <a:solidFill>
                  <a:srgbClr val="00337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сроки реализации проекта</a:t>
            </a:r>
            <a:br>
              <a:rPr lang="ru-RU" sz="2800" b="1" i="1" spc="50" dirty="0" smtClean="0">
                <a:ln w="11430"/>
                <a:solidFill>
                  <a:srgbClr val="00337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</a:br>
            <a:r>
              <a:rPr lang="ru-RU" sz="2800" b="1" i="1" spc="50" dirty="0">
                <a:ln w="11430"/>
                <a:solidFill>
                  <a:srgbClr val="00337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/>
            </a:r>
            <a:br>
              <a:rPr lang="ru-RU" sz="2800" b="1" i="1" spc="50" dirty="0">
                <a:ln w="11430"/>
                <a:solidFill>
                  <a:srgbClr val="00337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</a:br>
            <a:r>
              <a:rPr lang="ru-RU" sz="2800" b="1" i="1" spc="50" dirty="0" smtClean="0">
                <a:ln w="11430"/>
                <a:solidFill>
                  <a:srgbClr val="00337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/>
            </a:r>
            <a:br>
              <a:rPr lang="ru-RU" sz="2800" b="1" i="1" spc="50" dirty="0" smtClean="0">
                <a:ln w="11430"/>
                <a:solidFill>
                  <a:srgbClr val="00337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</a:br>
            <a:r>
              <a:rPr lang="ru-RU" sz="3200" b="1" i="1" spc="50" dirty="0" smtClean="0">
                <a:ln w="11430"/>
                <a:solidFill>
                  <a:srgbClr val="00337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/>
            </a:r>
            <a:br>
              <a:rPr lang="ru-RU" sz="3200" b="1" i="1" spc="50" dirty="0" smtClean="0">
                <a:ln w="11430"/>
                <a:solidFill>
                  <a:srgbClr val="00337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</a:br>
            <a:r>
              <a:rPr lang="ru-RU" sz="3200" b="1" i="1" spc="50" dirty="0" smtClean="0">
                <a:ln w="11430"/>
                <a:solidFill>
                  <a:srgbClr val="00337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Автор</a:t>
            </a:r>
            <a:endParaRPr lang="en-US" sz="3200" b="1" i="1" spc="50" dirty="0">
              <a:ln w="11430"/>
              <a:solidFill>
                <a:srgbClr val="003374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308747" y="3253848"/>
            <a:ext cx="5117289" cy="68726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8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/>
            </a:r>
            <a:br>
              <a:rPr lang="ru-RU" sz="48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</a:br>
            <a:r>
              <a:rPr lang="ru-RU" sz="48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  </a:t>
            </a:r>
            <a:endParaRPr lang="en-US" sz="4800" b="1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83264" y="6292334"/>
            <a:ext cx="62916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spc="50" dirty="0" smtClean="0">
                <a:ln w="11430"/>
                <a:solidFill>
                  <a:srgbClr val="00337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* Можно добавить тематическую картинку на титул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065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92469" y="243191"/>
            <a:ext cx="64533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Рынок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09741" y="824188"/>
            <a:ext cx="67360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/>
              <a:t>Вам нужно посчитать основные показатели</a:t>
            </a:r>
            <a:endParaRPr lang="ru-RU" sz="2400" i="1" dirty="0"/>
          </a:p>
        </p:txBody>
      </p:sp>
      <p:graphicFrame>
        <p:nvGraphicFramePr>
          <p:cNvPr id="5" name="Таблиц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0569853"/>
              </p:ext>
            </p:extLst>
          </p:nvPr>
        </p:nvGraphicFramePr>
        <p:xfrm>
          <a:off x="317231" y="1355046"/>
          <a:ext cx="8521100" cy="4645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0550">
                  <a:extLst>
                    <a:ext uri="{9D8B030D-6E8A-4147-A177-3AD203B41FA5}">
                      <a16:colId xmlns:a16="http://schemas.microsoft.com/office/drawing/2014/main" val="1858216842"/>
                    </a:ext>
                  </a:extLst>
                </a:gridCol>
                <a:gridCol w="4260550">
                  <a:extLst>
                    <a:ext uri="{9D8B030D-6E8A-4147-A177-3AD203B41FA5}">
                      <a16:colId xmlns:a16="http://schemas.microsoft.com/office/drawing/2014/main" val="376253777"/>
                    </a:ext>
                  </a:extLst>
                </a:gridCol>
              </a:tblGrid>
              <a:tr h="2065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Сегменты рынка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 расчета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4001741041"/>
                  </a:ext>
                </a:extLst>
              </a:tr>
              <a:tr h="9925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Addressable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Market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 — это общий объем рынка, включая всех клиентов и конкурентов.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Сейчас на рынке 1 млн квартир, включая квартиры, которые сдаются посуточно — как агентствами, так и собственниками. Исходя из среднегодовой цены аренды квартиры (200 тысяч ₽), TAM = 200 млрд ₽ в год.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3281429378"/>
                  </a:ext>
                </a:extLst>
              </a:tr>
              <a:tr h="9925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SAM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(Served/Serviceable Available Market) —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это рынок аналогов вашего продукта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SAM показывает, сколько денег сейчас тратится на решение проблемы с помощью аналогов вашего продукта (прямых конкурентов).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Рынок агентств, которые сдают квартиры посуточно, составляет 25% от всего рынка аренды. SAM = 50 млрд ₽ в год.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3702223038"/>
                  </a:ext>
                </a:extLst>
              </a:tr>
              <a:tr h="16349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SOM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Serviceable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&amp;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Obtainable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Market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 — реально достижимый объем рынка, доля рынка, которую вы действительно можете захватить с помощью своего продукта.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Исходя из предварительных продаж, вы предположили, что ваш продукт заинтересует 10% агентств посуточной аренды — 50 млрд ₽ x 0,1 = 5 млрд ₽ в год. Вы установили среднюю по рынку комиссию за привлечение клиентов для агентств 10%. Значит ваш SOM — 5 млрд ₽ x 0,1 = 500 млн ₽.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40279145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94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92469" y="243191"/>
            <a:ext cx="6453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Каналы продвижения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1006" y="1677628"/>
            <a:ext cx="67360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i="1" dirty="0" smtClean="0"/>
              <a:t>Выбрать каналы продвижения и подробно описать как будет оно проходить</a:t>
            </a:r>
          </a:p>
          <a:p>
            <a:pPr algn="ctr"/>
            <a:endParaRPr lang="ru-RU" sz="2800" i="1" dirty="0"/>
          </a:p>
        </p:txBody>
      </p:sp>
    </p:spTree>
    <p:extLst>
      <p:ext uri="{BB962C8B-B14F-4D97-AF65-F5344CB8AC3E}">
        <p14:creationId xmlns:p14="http://schemas.microsoft.com/office/powerpoint/2010/main" val="1624324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8906" y="278676"/>
            <a:ext cx="7839635" cy="798785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Дерево работ</a:t>
            </a:r>
            <a:endParaRPr lang="en-US" sz="2800" b="1" dirty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559" y="877164"/>
            <a:ext cx="8284675" cy="5621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118986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2589" y="1759432"/>
            <a:ext cx="768373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</a:rPr>
              <a:t>Благодарю </a:t>
            </a:r>
            <a:r>
              <a:rPr lang="ru-RU" sz="4400" b="1" dirty="0" smtClean="0">
                <a:solidFill>
                  <a:srgbClr val="C00000"/>
                </a:solidFill>
              </a:rPr>
              <a:t>за внимание!</a:t>
            </a:r>
            <a:endParaRPr lang="ru-RU" sz="4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2291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33213" y="285789"/>
            <a:ext cx="74343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3374"/>
                </a:solidFill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</a:rPr>
              <a:t>Анализ ситуации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91023" y="1415649"/>
            <a:ext cx="743435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Tx/>
              <a:buChar char="-"/>
            </a:pPr>
            <a:r>
              <a:rPr lang="ru-RU" sz="2800" b="1" dirty="0" smtClean="0">
                <a:solidFill>
                  <a:srgbClr val="003374"/>
                </a:solidFill>
              </a:rPr>
              <a:t>Схема деятельности </a:t>
            </a:r>
            <a:endParaRPr lang="ru-RU" sz="2800" b="1" dirty="0" smtClean="0">
              <a:solidFill>
                <a:srgbClr val="003374"/>
              </a:solidFill>
            </a:endParaRPr>
          </a:p>
          <a:p>
            <a:pPr marL="457200" indent="-457200" algn="just">
              <a:buFontTx/>
              <a:buChar char="-"/>
            </a:pPr>
            <a:r>
              <a:rPr lang="ru-RU" sz="2800" b="1" dirty="0" smtClean="0">
                <a:solidFill>
                  <a:srgbClr val="003374"/>
                </a:solidFill>
              </a:rPr>
              <a:t>Описание взаимодействий</a:t>
            </a:r>
          </a:p>
          <a:p>
            <a:pPr marL="457200" indent="-457200" algn="just">
              <a:buFontTx/>
              <a:buChar char="-"/>
            </a:pPr>
            <a:r>
              <a:rPr lang="ru-RU" sz="2800" b="1" dirty="0" smtClean="0">
                <a:solidFill>
                  <a:srgbClr val="003374"/>
                </a:solidFill>
              </a:rPr>
              <a:t>Недостатки ситуации</a:t>
            </a:r>
          </a:p>
          <a:p>
            <a:pPr marL="457200" indent="-457200" algn="just">
              <a:buFontTx/>
              <a:buChar char="-"/>
            </a:pPr>
            <a:r>
              <a:rPr lang="ru-RU" sz="2800" b="1" dirty="0" smtClean="0">
                <a:solidFill>
                  <a:srgbClr val="003374"/>
                </a:solidFill>
              </a:rPr>
              <a:t>Противоречия</a:t>
            </a:r>
          </a:p>
          <a:p>
            <a:pPr marL="457200" indent="-457200" algn="just">
              <a:buFontTx/>
              <a:buChar char="-"/>
            </a:pPr>
            <a:r>
              <a:rPr lang="ru-RU" sz="2800" b="1" dirty="0" smtClean="0">
                <a:solidFill>
                  <a:srgbClr val="003374"/>
                </a:solidFill>
              </a:rPr>
              <a:t>Что мешает?</a:t>
            </a:r>
          </a:p>
          <a:p>
            <a:pPr marL="457200" indent="-457200" algn="just">
              <a:buFontTx/>
              <a:buChar char="-"/>
            </a:pPr>
            <a:r>
              <a:rPr lang="ru-RU" sz="2800" b="1" dirty="0" smtClean="0">
                <a:solidFill>
                  <a:srgbClr val="003374"/>
                </a:solidFill>
              </a:rPr>
              <a:t>И т.д.</a:t>
            </a:r>
            <a:endParaRPr lang="ru-RU" sz="2800" b="1" dirty="0" smtClean="0">
              <a:solidFill>
                <a:srgbClr val="003374"/>
              </a:solidFill>
            </a:endParaRPr>
          </a:p>
          <a:p>
            <a:pPr algn="just"/>
            <a:r>
              <a:rPr lang="ru-RU" sz="2800" b="1" dirty="0" smtClean="0">
                <a:solidFill>
                  <a:srgbClr val="003374"/>
                </a:solidFill>
              </a:rPr>
              <a:t> 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011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34207" y="167876"/>
            <a:ext cx="52551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Проблема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9092" y="1284597"/>
            <a:ext cx="7887263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Tx/>
              <a:buChar char="-"/>
            </a:pPr>
            <a:r>
              <a:rPr lang="ru-RU" sz="2400" b="1" dirty="0" smtClean="0">
                <a:solidFill>
                  <a:srgbClr val="003374"/>
                </a:solidFill>
              </a:rPr>
              <a:t>Формулировка проблемы должна быть четкая, конкретная и ясная. </a:t>
            </a:r>
          </a:p>
          <a:p>
            <a:pPr marL="457200" indent="-457200" algn="just">
              <a:buFontTx/>
              <a:buChar char="-"/>
            </a:pPr>
            <a:r>
              <a:rPr lang="ru-RU" sz="2400" b="1" dirty="0" smtClean="0">
                <a:solidFill>
                  <a:srgbClr val="003374"/>
                </a:solidFill>
              </a:rPr>
              <a:t>Не должна содержать решение проблемы. </a:t>
            </a:r>
          </a:p>
          <a:p>
            <a:pPr marL="457200" indent="-457200" algn="just">
              <a:buFontTx/>
              <a:buChar char="-"/>
            </a:pPr>
            <a:r>
              <a:rPr lang="ru-RU" sz="2400" b="1" dirty="0" smtClean="0">
                <a:solidFill>
                  <a:srgbClr val="003374"/>
                </a:solidFill>
              </a:rPr>
              <a:t>Проблема «Кто-то хочет чего-то, но есть барьер»</a:t>
            </a:r>
          </a:p>
          <a:p>
            <a:pPr marL="457200" indent="-457200" algn="just">
              <a:buFontTx/>
              <a:buChar char="-"/>
            </a:pPr>
            <a:r>
              <a:rPr lang="ru-RU" sz="2400" b="1" dirty="0" smtClean="0">
                <a:solidFill>
                  <a:srgbClr val="003374"/>
                </a:solidFill>
              </a:rPr>
              <a:t>Какой товар или услугу мы хотим </a:t>
            </a:r>
            <a:r>
              <a:rPr lang="ru-RU" sz="2400" b="1" dirty="0" smtClean="0">
                <a:solidFill>
                  <a:srgbClr val="003374"/>
                </a:solidFill>
              </a:rPr>
              <a:t>продвигать, </a:t>
            </a:r>
            <a:r>
              <a:rPr lang="ru-RU" sz="2400" b="1" dirty="0" smtClean="0">
                <a:solidFill>
                  <a:srgbClr val="003374"/>
                </a:solidFill>
              </a:rPr>
              <a:t>почему это будет востребовано</a:t>
            </a:r>
            <a:r>
              <a:rPr lang="ru-RU" sz="2400" b="1" dirty="0">
                <a:solidFill>
                  <a:srgbClr val="003374"/>
                </a:solidFill>
              </a:rPr>
              <a:t> </a:t>
            </a:r>
            <a:r>
              <a:rPr lang="ru-RU" sz="2400" b="1" dirty="0" smtClean="0">
                <a:solidFill>
                  <a:srgbClr val="003374"/>
                </a:solidFill>
              </a:rPr>
              <a:t>и для кого</a:t>
            </a:r>
            <a:r>
              <a:rPr lang="ru-RU" sz="2400" b="1" dirty="0" smtClean="0">
                <a:solidFill>
                  <a:srgbClr val="003374"/>
                </a:solidFill>
              </a:rPr>
              <a:t>?</a:t>
            </a:r>
          </a:p>
          <a:p>
            <a:pPr marL="457200" indent="-457200" algn="just">
              <a:buFontTx/>
              <a:buChar char="-"/>
            </a:pPr>
            <a:r>
              <a:rPr lang="ru-RU" sz="2400" b="1" dirty="0" smtClean="0">
                <a:solidFill>
                  <a:srgbClr val="003374"/>
                </a:solidFill>
              </a:rPr>
              <a:t>Насколько эта проблема актуальна? В масштабах страны, региона, города, отрасли, предприятия….</a:t>
            </a:r>
            <a:endParaRPr lang="ru-RU" sz="2400" b="1" dirty="0" smtClean="0">
              <a:solidFill>
                <a:srgbClr val="003374"/>
              </a:solidFill>
            </a:endParaRPr>
          </a:p>
          <a:p>
            <a:pPr algn="just"/>
            <a:r>
              <a:rPr lang="ru-RU" sz="3600" b="1" dirty="0" smtClean="0">
                <a:solidFill>
                  <a:srgbClr val="003374"/>
                </a:solidFill>
              </a:rPr>
              <a:t> </a:t>
            </a:r>
            <a:endParaRPr lang="ru-RU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242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92469" y="243191"/>
            <a:ext cx="64533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Идея</a:t>
            </a:r>
            <a:endParaRPr lang="ru-RU" sz="36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3600" b="1" dirty="0">
                <a:solidFill>
                  <a:srgbClr val="C00000"/>
                </a:solidFill>
              </a:rPr>
              <a:t>К</a:t>
            </a:r>
            <a:r>
              <a:rPr lang="ru-RU" sz="3600" b="1" dirty="0" smtClean="0">
                <a:solidFill>
                  <a:srgbClr val="C00000"/>
                </a:solidFill>
              </a:rPr>
              <a:t>раткая </a:t>
            </a:r>
            <a:r>
              <a:rPr lang="ru-RU" sz="3600" b="1" dirty="0">
                <a:solidFill>
                  <a:srgbClr val="C00000"/>
                </a:solidFill>
              </a:rPr>
              <a:t>суть проекта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1006" y="1677628"/>
            <a:ext cx="673608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 smtClean="0"/>
              <a:t>Описание вашей идеи решения поставленной проблемы.</a:t>
            </a:r>
          </a:p>
          <a:p>
            <a:r>
              <a:rPr lang="ru-RU" sz="2800" i="1" dirty="0" smtClean="0"/>
              <a:t>Насколько это будет востребовано?</a:t>
            </a:r>
          </a:p>
          <a:p>
            <a:r>
              <a:rPr lang="ru-RU" sz="2800" i="1" dirty="0" smtClean="0"/>
              <a:t>Кем?</a:t>
            </a:r>
          </a:p>
          <a:p>
            <a:r>
              <a:rPr lang="ru-RU" sz="2800" i="1" dirty="0" smtClean="0"/>
              <a:t>Чью проблему решит?</a:t>
            </a:r>
          </a:p>
          <a:p>
            <a:r>
              <a:rPr lang="ru-RU" sz="2800" i="1" dirty="0" smtClean="0"/>
              <a:t>Краткое описание принципов работы проектного решения.</a:t>
            </a:r>
            <a:endParaRPr lang="ru-RU" sz="2800" i="1" dirty="0" smtClean="0"/>
          </a:p>
          <a:p>
            <a:endParaRPr lang="ru-RU" sz="2800" i="1" dirty="0"/>
          </a:p>
        </p:txBody>
      </p:sp>
    </p:spTree>
    <p:extLst>
      <p:ext uri="{BB962C8B-B14F-4D97-AF65-F5344CB8AC3E}">
        <p14:creationId xmlns:p14="http://schemas.microsoft.com/office/powerpoint/2010/main" val="250259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68286" y="388761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Аналоги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15624" y="1091284"/>
            <a:ext cx="741099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Какие есть аналоги и в чем ваше решение принципиально лучше них?</a:t>
            </a:r>
            <a:endParaRPr lang="ru-RU" sz="2400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314804"/>
              </p:ext>
            </p:extLst>
          </p:nvPr>
        </p:nvGraphicFramePr>
        <p:xfrm>
          <a:off x="619988" y="2196783"/>
          <a:ext cx="8002266" cy="25359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36260">
                  <a:extLst>
                    <a:ext uri="{9D8B030D-6E8A-4147-A177-3AD203B41FA5}">
                      <a16:colId xmlns:a16="http://schemas.microsoft.com/office/drawing/2014/main" val="374042447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123051152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276696830"/>
                    </a:ext>
                  </a:extLst>
                </a:gridCol>
                <a:gridCol w="2227406">
                  <a:extLst>
                    <a:ext uri="{9D8B030D-6E8A-4147-A177-3AD203B41FA5}">
                      <a16:colId xmlns:a16="http://schemas.microsoft.com/office/drawing/2014/main" val="638160788"/>
                    </a:ext>
                  </a:extLst>
                </a:gridCol>
              </a:tblGrid>
              <a:tr h="399374">
                <a:tc>
                  <a:txBody>
                    <a:bodyPr/>
                    <a:lstStyle/>
                    <a:p>
                      <a:pPr marL="36000" algn="l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lang="ru-RU" sz="1600" b="1" spc="-5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Название и ссылка</a:t>
                      </a:r>
                      <a:endParaRPr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514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l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lang="ru-RU" sz="1600" b="1" spc="-1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Преимущества</a:t>
                      </a:r>
                      <a:endParaRPr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5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l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lang="ru-RU" sz="1600" b="1" spc="-1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Недостатки</a:t>
                      </a:r>
                      <a:endParaRPr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514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l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lang="ru-RU" sz="1600" b="1" spc="-1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Можно ли </a:t>
                      </a:r>
                      <a:r>
                        <a:rPr lang="ru-RU" sz="1600" b="1" spc="-1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позаимствовать</a:t>
                      </a:r>
                      <a:r>
                        <a:rPr lang="ru-RU" sz="1600" b="1" spc="-1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514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2513332"/>
                  </a:ext>
                </a:extLst>
              </a:tr>
              <a:tr h="399374">
                <a:tc>
                  <a:txBody>
                    <a:bodyPr/>
                    <a:lstStyle/>
                    <a:p>
                      <a:pPr marL="36000" algn="l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514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l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5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l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5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l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5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6282830"/>
                  </a:ext>
                </a:extLst>
              </a:tr>
              <a:tr h="399374">
                <a:tc>
                  <a:txBody>
                    <a:bodyPr/>
                    <a:lstStyle/>
                    <a:p>
                      <a:pPr marL="36000" algn="l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514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l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5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l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5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l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5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618862"/>
                  </a:ext>
                </a:extLst>
              </a:tr>
              <a:tr h="399374">
                <a:tc>
                  <a:txBody>
                    <a:bodyPr/>
                    <a:lstStyle/>
                    <a:p>
                      <a:pPr marL="36000" algn="l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514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l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5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l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5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l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5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2541087"/>
                  </a:ext>
                </a:extLst>
              </a:tr>
              <a:tr h="399374">
                <a:tc>
                  <a:txBody>
                    <a:bodyPr/>
                    <a:lstStyle/>
                    <a:p>
                      <a:pPr marL="36000" algn="l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514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l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5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l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5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l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5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6629025"/>
                  </a:ext>
                </a:extLst>
              </a:tr>
              <a:tr h="399374">
                <a:tc>
                  <a:txBody>
                    <a:bodyPr/>
                    <a:lstStyle/>
                    <a:p>
                      <a:pPr marL="36000" algn="l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514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l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5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l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5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000" algn="l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5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08880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8618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8081" y="129980"/>
            <a:ext cx="6453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Пользователи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441371" y="766411"/>
            <a:ext cx="464166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ru-RU" i="1" dirty="0" smtClean="0"/>
              <a:t>Портрет клиента (основные характеристики потребителей, их запросы и т.д.)</a:t>
            </a:r>
          </a:p>
          <a:p>
            <a:pPr marL="457200" indent="-457200">
              <a:buAutoNum type="arabicPeriod"/>
            </a:pPr>
            <a:r>
              <a:rPr lang="ru-RU" i="1" dirty="0" smtClean="0"/>
              <a:t>Карта пути клиента (желательно представить в виде схемы)</a:t>
            </a:r>
          </a:p>
          <a:p>
            <a:pPr marL="457200" indent="-457200">
              <a:buAutoNum type="arabicPeriod"/>
            </a:pPr>
            <a:r>
              <a:rPr lang="en-US" i="1" dirty="0" smtClean="0"/>
              <a:t>CRM</a:t>
            </a:r>
            <a:r>
              <a:rPr lang="ru-RU" i="1" dirty="0" smtClean="0"/>
              <a:t> – с помощью какого инструмента планируете строить взаимоотношения с клиентами, как – описать пошагово (</a:t>
            </a:r>
            <a:r>
              <a:rPr lang="en-US" i="1" dirty="0">
                <a:hlinkClick r:id="rId2"/>
              </a:rPr>
              <a:t>https://sendpulse.com/ru/blog/free-crm#RetailCRM</a:t>
            </a:r>
            <a:r>
              <a:rPr lang="ru-RU" i="1" dirty="0" smtClean="0"/>
              <a:t>)</a:t>
            </a:r>
          </a:p>
          <a:p>
            <a:endParaRPr lang="ru-RU" i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6411"/>
            <a:ext cx="4514757" cy="326247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005" y="4142100"/>
            <a:ext cx="6197593" cy="2633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80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92469" y="243191"/>
            <a:ext cx="6453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Пользовательское интервью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75805" y="1033194"/>
            <a:ext cx="7206343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 smtClean="0"/>
              <a:t>Здесь нужно привести вопросы дл</a:t>
            </a:r>
            <a:r>
              <a:rPr lang="ru-RU" sz="2800" i="1" dirty="0" smtClean="0"/>
              <a:t>я интервью или соц. опроса потенциальных пользователей проекта.</a:t>
            </a:r>
          </a:p>
          <a:p>
            <a:endParaRPr lang="ru-RU" sz="2800" i="1" dirty="0" smtClean="0"/>
          </a:p>
          <a:p>
            <a:r>
              <a:rPr lang="ru-RU" sz="6600" b="1" i="1" dirty="0" smtClean="0">
                <a:solidFill>
                  <a:srgbClr val="FF0000"/>
                </a:solidFill>
              </a:rPr>
              <a:t>+</a:t>
            </a:r>
            <a:r>
              <a:rPr lang="ru-RU" sz="4800" b="1" i="1" dirty="0" smtClean="0">
                <a:solidFill>
                  <a:srgbClr val="FF0000"/>
                </a:solidFill>
              </a:rPr>
              <a:t> </a:t>
            </a:r>
            <a:r>
              <a:rPr lang="ru-RU" sz="2800" i="1" dirty="0" smtClean="0"/>
              <a:t>Большим плюсом будет проведение реального опроса хотя бы с небольшим количеством пользователей – представить его результаты в виде диаграмм.</a:t>
            </a:r>
            <a:endParaRPr lang="ru-RU" sz="2800" i="1" dirty="0" smtClean="0"/>
          </a:p>
          <a:p>
            <a:endParaRPr lang="ru-RU" sz="2800" i="1" dirty="0"/>
          </a:p>
        </p:txBody>
      </p:sp>
    </p:spTree>
    <p:extLst>
      <p:ext uri="{BB962C8B-B14F-4D97-AF65-F5344CB8AC3E}">
        <p14:creationId xmlns:p14="http://schemas.microsoft.com/office/powerpoint/2010/main" val="268919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92469" y="243191"/>
            <a:ext cx="6453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 smtClean="0">
                <a:solidFill>
                  <a:srgbClr val="C00000"/>
                </a:solidFill>
              </a:rPr>
              <a:t>Стейкхолдеры</a:t>
            </a:r>
            <a:r>
              <a:rPr lang="ru-RU" sz="2800" b="1" dirty="0" smtClean="0">
                <a:solidFill>
                  <a:srgbClr val="C00000"/>
                </a:solidFill>
              </a:rPr>
              <a:t> проекта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54023" y="937400"/>
            <a:ext cx="57704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i="1" dirty="0" smtClean="0"/>
              <a:t>Необходимо выявить и описать все заинтересованные в проекте стороны</a:t>
            </a:r>
            <a:endParaRPr lang="ru-RU" sz="2000" i="1" dirty="0" smtClean="0"/>
          </a:p>
          <a:p>
            <a:pPr algn="ctr"/>
            <a:endParaRPr lang="ru-RU" sz="2000" i="1" dirty="0"/>
          </a:p>
        </p:txBody>
      </p:sp>
      <p:graphicFrame>
        <p:nvGraphicFramePr>
          <p:cNvPr id="4" name="objec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257943"/>
              </p:ext>
            </p:extLst>
          </p:nvPr>
        </p:nvGraphicFramePr>
        <p:xfrm>
          <a:off x="874161" y="2124052"/>
          <a:ext cx="7738616" cy="29356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40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0300">
                  <a:extLst>
                    <a:ext uri="{9D8B030D-6E8A-4147-A177-3AD203B41FA5}">
                      <a16:colId xmlns:a16="http://schemas.microsoft.com/office/drawing/2014/main" val="3686121016"/>
                    </a:ext>
                  </a:extLst>
                </a:gridCol>
                <a:gridCol w="30580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76886"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2000" b="1" spc="-3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Кто?</a:t>
                      </a:r>
                      <a:endParaRPr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80645" marB="0">
                    <a:lnL w="9525">
                      <a:solidFill>
                        <a:srgbClr val="666666"/>
                      </a:solidFill>
                      <a:prstDash val="solid"/>
                    </a:lnL>
                    <a:lnR w="9525">
                      <a:solidFill>
                        <a:srgbClr val="666666"/>
                      </a:solidFill>
                      <a:prstDash val="solid"/>
                    </a:lnR>
                    <a:lnT w="9525">
                      <a:solidFill>
                        <a:srgbClr val="666666"/>
                      </a:solidFill>
                      <a:prstDash val="soli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Положение относительно проекта</a:t>
                      </a:r>
                      <a:endParaRPr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80645" marB="0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666666"/>
                      </a:solidFill>
                      <a:prstDash val="solid"/>
                    </a:lnR>
                    <a:lnT w="9525">
                      <a:solidFill>
                        <a:srgbClr val="666666"/>
                      </a:solidFill>
                      <a:prstDash val="soli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</a:t>
                      </a:r>
                      <a:r>
                        <a:rPr sz="2000" b="1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r>
                        <a:rPr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sz="2000" b="1" spc="-4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2000" b="1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r>
                        <a:rPr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очет?</a:t>
                      </a:r>
                    </a:p>
                  </a:txBody>
                  <a:tcPr marL="0" marR="0" marT="80645" marB="0">
                    <a:lnL w="9525">
                      <a:solidFill>
                        <a:srgbClr val="666666"/>
                      </a:solidFill>
                      <a:prstDash val="solid"/>
                    </a:lnL>
                    <a:lnR w="9525">
                      <a:solidFill>
                        <a:srgbClr val="666666"/>
                      </a:solidFill>
                      <a:prstDash val="solid"/>
                    </a:lnR>
                    <a:lnT w="9525">
                      <a:solidFill>
                        <a:srgbClr val="666666"/>
                      </a:solidFill>
                      <a:prstDash val="soli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68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L="36000" marR="36000" marT="18000" marB="18000">
                    <a:lnL w="9525">
                      <a:solidFill>
                        <a:srgbClr val="666666"/>
                      </a:solidFill>
                      <a:prstDash val="solid"/>
                    </a:lnL>
                    <a:lnR w="9525">
                      <a:solidFill>
                        <a:srgbClr val="666666"/>
                      </a:solidFill>
                      <a:prstDash val="solid"/>
                    </a:lnR>
                    <a:lnT w="9525">
                      <a:solidFill>
                        <a:srgbClr val="666666"/>
                      </a:solidFill>
                      <a:prstDash val="solid"/>
                    </a:lnT>
                    <a:lnB w="9525">
                      <a:solidFill>
                        <a:srgbClr val="6666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L="36000" marR="36000" marT="18000" marB="18000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666666"/>
                      </a:solidFill>
                      <a:prstDash val="soli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L="36000" marR="36000" marT="18000" marB="18000">
                    <a:lnL w="9525">
                      <a:solidFill>
                        <a:srgbClr val="666666"/>
                      </a:solidFill>
                      <a:prstDash val="solid"/>
                    </a:lnL>
                    <a:lnR w="9525">
                      <a:solidFill>
                        <a:srgbClr val="666666"/>
                      </a:solidFill>
                      <a:prstDash val="solid"/>
                    </a:lnR>
                    <a:lnT w="9525">
                      <a:solidFill>
                        <a:srgbClr val="666666"/>
                      </a:solidFill>
                      <a:prstDash val="solid"/>
                    </a:lnT>
                    <a:lnB w="9525">
                      <a:solidFill>
                        <a:srgbClr val="66666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68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L="36000" marR="36000" marT="18000" marB="18000">
                    <a:lnL w="9525">
                      <a:solidFill>
                        <a:srgbClr val="666666"/>
                      </a:solidFill>
                      <a:prstDash val="solid"/>
                    </a:lnL>
                    <a:lnR w="9525">
                      <a:solidFill>
                        <a:srgbClr val="666666"/>
                      </a:solidFill>
                      <a:prstDash val="solid"/>
                    </a:lnR>
                    <a:lnT w="9525">
                      <a:solidFill>
                        <a:srgbClr val="666666"/>
                      </a:solidFill>
                      <a:prstDash val="solid"/>
                    </a:lnT>
                    <a:lnB w="9525">
                      <a:solidFill>
                        <a:srgbClr val="6666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L="36000" marR="36000" marT="18000" marB="18000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666666"/>
                      </a:solidFill>
                      <a:prstDash val="soli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ru-RU" sz="1200" dirty="0"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L="36000" marR="36000" marT="18000" marB="18000">
                    <a:lnL w="9525">
                      <a:solidFill>
                        <a:srgbClr val="666666"/>
                      </a:solidFill>
                      <a:prstDash val="solid"/>
                    </a:lnL>
                    <a:lnR w="9525">
                      <a:solidFill>
                        <a:srgbClr val="666666"/>
                      </a:solidFill>
                      <a:prstDash val="solid"/>
                    </a:lnR>
                    <a:lnT w="9525">
                      <a:solidFill>
                        <a:srgbClr val="666666"/>
                      </a:solidFill>
                      <a:prstDash val="solid"/>
                    </a:lnT>
                    <a:lnB w="9525">
                      <a:solidFill>
                        <a:srgbClr val="66666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468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L="36000" marR="36000" marT="18000" marB="18000">
                    <a:lnL w="9525">
                      <a:solidFill>
                        <a:srgbClr val="666666"/>
                      </a:solidFill>
                      <a:prstDash val="solid"/>
                    </a:lnL>
                    <a:lnR w="9525">
                      <a:solidFill>
                        <a:srgbClr val="666666"/>
                      </a:solidFill>
                      <a:prstDash val="solid"/>
                    </a:lnR>
                    <a:lnT w="9525">
                      <a:solidFill>
                        <a:srgbClr val="666666"/>
                      </a:solidFill>
                      <a:prstDash val="solid"/>
                    </a:lnT>
                    <a:lnB w="9525">
                      <a:solidFill>
                        <a:srgbClr val="6666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L="36000" marR="36000" marT="18000" marB="18000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666666"/>
                      </a:solidFill>
                      <a:prstDash val="soli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L="36000" marR="36000" marT="18000" marB="18000">
                    <a:lnL w="9525">
                      <a:solidFill>
                        <a:srgbClr val="666666"/>
                      </a:solidFill>
                      <a:prstDash val="solid"/>
                    </a:lnL>
                    <a:lnR w="9525">
                      <a:solidFill>
                        <a:srgbClr val="666666"/>
                      </a:solidFill>
                      <a:prstDash val="solid"/>
                    </a:lnR>
                    <a:lnT w="9525">
                      <a:solidFill>
                        <a:srgbClr val="666666"/>
                      </a:solidFill>
                      <a:prstDash val="solid"/>
                    </a:lnT>
                    <a:lnB w="9525">
                      <a:solidFill>
                        <a:srgbClr val="66666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468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L="36000" marR="36000" marT="18000" marB="18000">
                    <a:lnL w="9525">
                      <a:solidFill>
                        <a:srgbClr val="666666"/>
                      </a:solidFill>
                      <a:prstDash val="solid"/>
                    </a:lnL>
                    <a:lnR w="9525">
                      <a:solidFill>
                        <a:srgbClr val="666666"/>
                      </a:solidFill>
                      <a:prstDash val="solid"/>
                    </a:lnR>
                    <a:lnT w="9525">
                      <a:solidFill>
                        <a:srgbClr val="666666"/>
                      </a:solidFill>
                      <a:prstDash val="solid"/>
                    </a:lnT>
                    <a:lnB w="9525">
                      <a:solidFill>
                        <a:srgbClr val="6666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L="36000" marR="36000" marT="18000" marB="18000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666666"/>
                      </a:solidFill>
                      <a:prstDash val="soli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6666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ru-RU" sz="1200" dirty="0"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L="36000" marR="36000" marT="18000" marB="18000">
                    <a:lnL w="9525">
                      <a:solidFill>
                        <a:srgbClr val="666666"/>
                      </a:solidFill>
                      <a:prstDash val="solid"/>
                    </a:lnL>
                    <a:lnR w="9525">
                      <a:solidFill>
                        <a:srgbClr val="666666"/>
                      </a:solidFill>
                      <a:prstDash val="solid"/>
                    </a:lnR>
                    <a:lnT w="9525">
                      <a:solidFill>
                        <a:srgbClr val="666666"/>
                      </a:solidFill>
                      <a:prstDash val="solid"/>
                    </a:lnT>
                    <a:lnB w="9525">
                      <a:solidFill>
                        <a:srgbClr val="66666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369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92469" y="243191"/>
            <a:ext cx="64533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Проектное решение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1006" y="1677628"/>
            <a:ext cx="673608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ru-RU" sz="2800" i="1" dirty="0" smtClean="0"/>
              <a:t>Сделать архитектуру продукта (схема, функционал)</a:t>
            </a:r>
          </a:p>
          <a:p>
            <a:pPr marL="457200" indent="-457200">
              <a:buAutoNum type="arabicPeriod"/>
            </a:pPr>
            <a:r>
              <a:rPr lang="ru-RU" sz="2800" i="1" dirty="0" smtClean="0"/>
              <a:t>Изобразить прототип (визуальное представление, схема работы и т.п.)</a:t>
            </a:r>
          </a:p>
          <a:p>
            <a:pPr marL="457200" indent="-457200">
              <a:buAutoNum type="arabicPeriod"/>
            </a:pPr>
            <a:r>
              <a:rPr lang="ru-RU" sz="2800" i="1" dirty="0" smtClean="0"/>
              <a:t>Выделить «фишку» вашего решения.</a:t>
            </a:r>
            <a:endParaRPr lang="ru-RU" sz="2800" i="1" dirty="0" smtClean="0"/>
          </a:p>
          <a:p>
            <a:endParaRPr lang="ru-RU" sz="2800" i="1" dirty="0"/>
          </a:p>
        </p:txBody>
      </p:sp>
    </p:spTree>
    <p:extLst>
      <p:ext uri="{BB962C8B-B14F-4D97-AF65-F5344CB8AC3E}">
        <p14:creationId xmlns:p14="http://schemas.microsoft.com/office/powerpoint/2010/main" val="303881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2235</TotalTime>
  <Words>490</Words>
  <Application>Microsoft Office PowerPoint</Application>
  <PresentationFormat>Экран (4:3)</PresentationFormat>
  <Paragraphs>62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PT Sans</vt:lpstr>
      <vt:lpstr>Times New Roman</vt:lpstr>
      <vt:lpstr>Office Theme</vt:lpstr>
      <vt:lpstr>НАЗВАНИЕ город  сроки реализации проекта    Автор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Дерево работ</vt:lpstr>
      <vt:lpstr>Презентация PowerPoint</vt:lpstr>
    </vt:vector>
  </TitlesOfParts>
  <Company>PJSC "New Engineering Technologies"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Markasian, Pavel (KIEVH)</dc:creator>
  <cp:lastModifiedBy>Олька</cp:lastModifiedBy>
  <cp:revision>165</cp:revision>
  <cp:lastPrinted>2019-11-11T05:52:23Z</cp:lastPrinted>
  <dcterms:created xsi:type="dcterms:W3CDTF">2016-11-18T14:12:19Z</dcterms:created>
  <dcterms:modified xsi:type="dcterms:W3CDTF">2022-04-05T10:53:23Z</dcterms:modified>
</cp:coreProperties>
</file>